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2" r:id="rId4"/>
    <p:sldId id="264" r:id="rId5"/>
    <p:sldId id="263" r:id="rId6"/>
    <p:sldId id="261" r:id="rId7"/>
    <p:sldId id="257" r:id="rId8"/>
    <p:sldId id="258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E98513-D669-189B-E746-4411A6276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6EED4A-D0D4-DCD6-3BEA-842725B7D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5CD85F-4DDA-E13F-648B-0637DC75A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399FE-9D7C-F3C2-4C9C-730A7F861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41A51F-7899-A233-6125-E9A44BF8B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48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AAD9A-8C73-E90D-D35D-F15107B18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6E751A-9BA1-2717-C7B4-F38184C29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2586C-D470-910A-65A8-678F96C4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4D6DA5-0A0C-CBA8-92AF-BF0D2B46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42014A-6B83-0200-90E6-C74892CD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76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4451CB-57BA-2A0C-A3FD-43CBDF542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74F475-76C6-1646-33F5-0F05D47A2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0E0B59-4ABA-B363-7765-2DDD4B2E3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CB5094-235D-8A09-3F4C-D05BFB42D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20AF0-0114-0BC4-F1CD-3B2C302BB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4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E4BCC-AFC1-FCBE-CDF3-62A84A94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261064-0AB7-A46C-E817-07350071B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AC7C1C-5A93-4DCB-3CFF-1EF357CA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8A74D-1F2B-FD64-D18F-0561BC1C4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672BCA-FD2B-6044-5F4F-8608CBA6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13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FB0B8-7D15-6C05-9D49-93986C290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E9EA31-C4BB-6C38-D062-ACB13C471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B8BD7-5642-890B-20FF-C59DC9E8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68068B-2A41-9371-7488-FD1DEA596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83EC8D-AFE5-C143-C941-76B73E55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73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21806-6315-D90E-7E77-72A01B2D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A75EA-585B-E66E-1F22-F3DA21FB0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B21105-9B54-276C-1C38-702D80513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F26284-9F1E-8AB3-ACE0-AC4CB775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BD7D83-9557-AA8C-2C47-03093916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25D3E2-1949-E2AB-8178-320988E13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914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762A9-36E0-8108-C11E-3C0E353D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14E493-CDC8-FA27-7E6F-DD352D54B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958D42-E0E2-4765-22EA-FCD049531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0A3F60-B86D-0D38-903C-FE7B998C6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582058-28D6-7DD5-F5A3-EE737ABE17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D6FF246-25E4-7EAD-9067-D687E5CF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2B5EC77-DFEA-41B9-CE03-63669F01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AF0C93-5F65-BF82-F241-5B6E84AA8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526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F8F29-EDD7-E62B-60CF-D796C37B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C2A65D8-FF40-23B0-E18C-F8E39DD0A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4DC80F-DE58-53D6-4FEB-EAB30AE4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ED3352-CE90-07FF-7AAA-44F7BD84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19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6C813B-0438-3BB8-8339-4206D6E2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9DD42F-C7C7-45AF-3667-C87DCA41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06AC92-87AD-4A79-4D29-E5B5A9BC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80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D96F3-CF4F-C8CB-2E58-C40DBBAF9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87A49-1ABC-C0B9-47B3-57B4247BE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4B1C1-A6D3-3556-46D8-32CBDD39B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6CB475-F5D9-BA5B-4813-5F380A59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D90474-4669-3CA9-1F1B-C160825E2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30B5A3-F309-A859-6BED-29047779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17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50876-D52C-E10F-1AA8-2AB7AF05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8CC648-F622-CFF3-9BD2-43D50A1B0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DF84EB-48F2-5253-21F0-A187A7FC3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3957E4-01FB-1A22-95CA-B8AF63A18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729622-FF60-4827-BEC4-AA2902BC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BF1400-8022-8CD7-5BBE-36549735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733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7EFDE2D-C1C5-B31A-8AE3-8F5BE4F41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3BF52C-97EC-6980-0C22-2648EA3E5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8A511F-FEFA-CA72-2EC8-EAF6BBA40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F7908F-B8E8-4893-8CD0-60B27A26A15A}" type="datetimeFigureOut">
              <a:rPr lang="ko-KR" altLang="en-US" smtClean="0"/>
              <a:t>2024-10-24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A0580C-B494-82F3-1BE2-CD7041D70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A81A4-6D95-D9BB-5737-B284EE30F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6AFD79-9F17-4EEF-BDBE-6792BA749A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77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jpg"/><Relationship Id="rId5" Type="http://schemas.openxmlformats.org/officeDocument/2006/relationships/hyperlink" Target="https://seoul.co.kr/news/newsView.php?id=20170915002002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BC97AFB-627F-7836-A921-811080FD9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6600"/>
              <a:t>스마트 컨트랙트 및 프라이빗 블록체인을 활용한 물류 관리 시스템 구현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E2674E-1374-5205-5729-46A1D9390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ko-KR" altLang="en-US"/>
              <a:t>팀</a:t>
            </a:r>
            <a:r>
              <a:rPr lang="en-US" altLang="ko-KR"/>
              <a:t>: </a:t>
            </a:r>
            <a:r>
              <a:rPr lang="ko-KR" altLang="en-US"/>
              <a:t>커피와 컴</a:t>
            </a:r>
            <a:endParaRPr lang="en-US" altLang="ko-KR"/>
          </a:p>
          <a:p>
            <a:pPr algn="l"/>
            <a:r>
              <a:rPr lang="ko-KR" altLang="en-US"/>
              <a:t>조원</a:t>
            </a:r>
            <a:r>
              <a:rPr lang="en-US" altLang="ko-KR"/>
              <a:t>: </a:t>
            </a:r>
            <a:r>
              <a:rPr lang="ko-KR" altLang="en-US"/>
              <a:t>조주영</a:t>
            </a:r>
            <a:r>
              <a:rPr lang="en-US" altLang="ko-KR"/>
              <a:t>, </a:t>
            </a:r>
            <a:r>
              <a:rPr lang="ko-KR" altLang="en-US"/>
              <a:t>김영목</a:t>
            </a:r>
            <a:r>
              <a:rPr lang="en-US" altLang="ko-KR"/>
              <a:t>, </a:t>
            </a:r>
            <a:r>
              <a:rPr lang="ko-KR" altLang="en-US"/>
              <a:t>장영철</a:t>
            </a:r>
            <a:endParaRPr lang="en-US" altLang="ko-KR"/>
          </a:p>
          <a:p>
            <a:pPr algn="l"/>
            <a:r>
              <a:rPr lang="ko-KR" altLang="en-US"/>
              <a:t>지도교수</a:t>
            </a:r>
            <a:r>
              <a:rPr lang="en-US" altLang="ko-KR"/>
              <a:t>: </a:t>
            </a:r>
            <a:r>
              <a:rPr lang="ko-KR" altLang="en-US"/>
              <a:t>권준호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비디오 46">
            <a:hlinkClick r:id="" action="ppaction://media"/>
            <a:extLst>
              <a:ext uri="{FF2B5EF4-FFF2-40B4-BE49-F238E27FC236}">
                <a16:creationId xmlns:a16="http://schemas.microsoft.com/office/drawing/2014/main" id="{AD260D47-3A7A-23B7-AE9C-532A9FED4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1194026" y="5860026"/>
            <a:ext cx="915678" cy="91567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7552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73"/>
    </mc:Choice>
    <mc:Fallback>
      <p:transition spd="slow" advTm="31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22147-B552-3972-6FA0-A527732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기능도 </a:t>
            </a:r>
            <a:r>
              <a:rPr lang="en-US" altLang="ko-KR"/>
              <a:t>– </a:t>
            </a:r>
            <a:r>
              <a:rPr lang="ko-KR" altLang="en-US"/>
              <a:t>블록체인에서 정보 추적</a:t>
            </a:r>
          </a:p>
        </p:txBody>
      </p:sp>
      <p:pic>
        <p:nvPicPr>
          <p:cNvPr id="5" name="내용 개체 틀 4" descr="스크린샷, 텍스트, 블랙이(가) 표시된 사진&#10;&#10;자동 생성된 설명">
            <a:extLst>
              <a:ext uri="{FF2B5EF4-FFF2-40B4-BE49-F238E27FC236}">
                <a16:creationId xmlns:a16="http://schemas.microsoft.com/office/drawing/2014/main" id="{BD2A6F43-E6F4-7214-60A7-3028B16D1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94386"/>
            <a:ext cx="10515600" cy="4708090"/>
          </a:xfrm>
        </p:spPr>
      </p:pic>
      <p:pic>
        <p:nvPicPr>
          <p:cNvPr id="29" name="비디오 28">
            <a:hlinkClick r:id="" action="ppaction://media"/>
            <a:extLst>
              <a:ext uri="{FF2B5EF4-FFF2-40B4-BE49-F238E27FC236}">
                <a16:creationId xmlns:a16="http://schemas.microsoft.com/office/drawing/2014/main" id="{32EA02FA-313E-7489-91FA-9C52068C7C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1353799" y="6053558"/>
            <a:ext cx="755904" cy="72214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897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75"/>
    </mc:Choice>
    <mc:Fallback>
      <p:transition spd="slow" advTm="52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B5947-15E2-FD23-D785-6FD56921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 기능 및 기대효과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BF12A0-2B18-8029-B335-3C3DE2DE6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1494503"/>
            <a:ext cx="10515599" cy="4998372"/>
          </a:xfrm>
        </p:spPr>
      </p:pic>
      <p:pic>
        <p:nvPicPr>
          <p:cNvPr id="48" name="비디오 47">
            <a:hlinkClick r:id="" action="ppaction://media"/>
            <a:extLst>
              <a:ext uri="{FF2B5EF4-FFF2-40B4-BE49-F238E27FC236}">
                <a16:creationId xmlns:a16="http://schemas.microsoft.com/office/drawing/2014/main" id="{6F101544-CB3B-422F-A22F-DC86DDFDA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1329686" y="5995686"/>
            <a:ext cx="780018" cy="78001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24941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501"/>
    </mc:Choice>
    <mc:Fallback>
      <p:transition spd="slow" advTm="72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6A2B37-37AC-9E89-6AFA-01F5F2BF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왜 커피인가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5" name="내용 개체 틀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6C13862-3A0B-FDED-03EA-0D65916D0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9" y="1690688"/>
            <a:ext cx="5257800" cy="4349143"/>
          </a:xfrm>
        </p:spPr>
      </p:pic>
      <p:pic>
        <p:nvPicPr>
          <p:cNvPr id="11" name="그림 1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D9E644B-229C-EB1D-376C-2BCD9B18A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48" y="2523824"/>
            <a:ext cx="5877902" cy="3063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FCF4A-EF73-6A09-18D1-8498A209477B}"/>
              </a:ext>
            </a:extLst>
          </p:cNvPr>
          <p:cNvSpPr txBox="1"/>
          <p:nvPr/>
        </p:nvSpPr>
        <p:spPr>
          <a:xfrm>
            <a:off x="974929" y="6420465"/>
            <a:ext cx="5750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출처</a:t>
            </a:r>
            <a:r>
              <a:rPr lang="en-US" altLang="ko-KR" sz="1000"/>
              <a:t>: </a:t>
            </a:r>
            <a:r>
              <a:rPr lang="ko-KR" altLang="en-US" sz="1000" b="0" i="0">
                <a:solidFill>
                  <a:srgbClr val="000000"/>
                </a:solidFill>
                <a:effectLst/>
                <a:latin typeface="Noto Sans KR"/>
              </a:rPr>
              <a:t>식품산업통계 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Noto Sans KR"/>
              </a:rPr>
              <a:t>12</a:t>
            </a:r>
            <a:r>
              <a:rPr lang="ko-KR" altLang="en-US" sz="1000" b="0" i="0">
                <a:solidFill>
                  <a:srgbClr val="000000"/>
                </a:solidFill>
                <a:effectLst/>
                <a:latin typeface="Noto Sans KR"/>
              </a:rPr>
              <a:t>월 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Noto Sans KR"/>
              </a:rPr>
              <a:t>2</a:t>
            </a:r>
            <a:r>
              <a:rPr lang="ko-KR" altLang="en-US" sz="1000" b="0" i="0">
                <a:solidFill>
                  <a:srgbClr val="000000"/>
                </a:solidFill>
                <a:effectLst/>
                <a:latin typeface="Noto Sans KR"/>
              </a:rPr>
              <a:t>주 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Noto Sans KR"/>
              </a:rPr>
              <a:t>'</a:t>
            </a:r>
            <a:r>
              <a:rPr lang="ko-KR" altLang="en-US" sz="1000" b="0" i="0">
                <a:solidFill>
                  <a:srgbClr val="000000"/>
                </a:solidFill>
                <a:effectLst/>
                <a:latin typeface="Noto Sans KR"/>
              </a:rPr>
              <a:t>뉴스레터 커피류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Noto Sans KR"/>
              </a:rPr>
              <a:t>'</a:t>
            </a:r>
            <a:endParaRPr lang="ko-KR" altLang="en-US" sz="1000"/>
          </a:p>
        </p:txBody>
      </p:sp>
      <p:pic>
        <p:nvPicPr>
          <p:cNvPr id="38" name="비디오 37">
            <a:hlinkClick r:id="" action="ppaction://media"/>
            <a:extLst>
              <a:ext uri="{FF2B5EF4-FFF2-40B4-BE49-F238E27FC236}">
                <a16:creationId xmlns:a16="http://schemas.microsoft.com/office/drawing/2014/main" id="{E333DB3C-F058-2484-E486-DD93ED21C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1217071" y="5928549"/>
            <a:ext cx="912611" cy="8557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12373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25"/>
    </mc:Choice>
    <mc:Fallback>
      <p:transition spd="slow" advTm="17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B5DB13-B3C3-5743-CF07-214512308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전통적 물류 관리의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6B94AE-71B5-E4C5-3326-4F23DC341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688"/>
            <a:ext cx="10515600" cy="4351338"/>
          </a:xfrm>
        </p:spPr>
        <p:txBody>
          <a:bodyPr/>
          <a:lstStyle/>
          <a:p>
            <a:r>
              <a:rPr lang="en-US" altLang="ko-KR"/>
              <a:t>2017</a:t>
            </a:r>
            <a:r>
              <a:rPr lang="ko-KR" altLang="en-US"/>
              <a:t>년</a:t>
            </a:r>
            <a:r>
              <a:rPr lang="en-US" altLang="ko-KR"/>
              <a:t>, </a:t>
            </a:r>
            <a:r>
              <a:rPr lang="ko-KR" altLang="en-US"/>
              <a:t>국내 살충제 달걀 파동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</p:txBody>
      </p:sp>
      <p:pic>
        <p:nvPicPr>
          <p:cNvPr id="11" name="그림 10" descr="텍스트, 스크린샷, 선반, 광고이(가) 표시된 사진&#10;&#10;자동 생성된 설명">
            <a:extLst>
              <a:ext uri="{FF2B5EF4-FFF2-40B4-BE49-F238E27FC236}">
                <a16:creationId xmlns:a16="http://schemas.microsoft.com/office/drawing/2014/main" id="{DE5D884A-803A-FE6F-F335-A5AED91B2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30" y="2346307"/>
            <a:ext cx="10378870" cy="3845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8B3BA9-52D0-D09C-1411-1EDCF6C087BE}"/>
              </a:ext>
            </a:extLst>
          </p:cNvPr>
          <p:cNvSpPr txBox="1"/>
          <p:nvPr/>
        </p:nvSpPr>
        <p:spPr>
          <a:xfrm>
            <a:off x="974929" y="6420465"/>
            <a:ext cx="5750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출처</a:t>
            </a:r>
            <a:r>
              <a:rPr lang="en-US" altLang="ko-KR" sz="1000"/>
              <a:t>: </a:t>
            </a:r>
            <a:r>
              <a:rPr lang="ko-KR" altLang="en-US" sz="1000"/>
              <a:t>경향신문 </a:t>
            </a:r>
            <a:r>
              <a:rPr lang="en-US" altLang="ko-KR" sz="1000"/>
              <a:t>2017</a:t>
            </a:r>
            <a:r>
              <a:rPr lang="ko-KR" altLang="en-US" sz="1000"/>
              <a:t>년 </a:t>
            </a:r>
            <a:r>
              <a:rPr lang="en-US" altLang="ko-KR" sz="1000"/>
              <a:t>8</a:t>
            </a:r>
            <a:r>
              <a:rPr lang="ko-KR" altLang="en-US" sz="1000"/>
              <a:t>월 </a:t>
            </a:r>
            <a:r>
              <a:rPr lang="en-US" altLang="ko-KR" sz="1000"/>
              <a:t>16</a:t>
            </a:r>
            <a:r>
              <a:rPr lang="ko-KR" altLang="en-US" sz="1000"/>
              <a:t>일자 신문</a:t>
            </a:r>
            <a:r>
              <a:rPr lang="en-US" altLang="ko-KR" sz="1000"/>
              <a:t>,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r>
              <a:rPr lang="ko-KR" altLang="en-US" sz="1000"/>
              <a:t>면 사진 </a:t>
            </a:r>
          </a:p>
        </p:txBody>
      </p:sp>
      <p:pic>
        <p:nvPicPr>
          <p:cNvPr id="49" name="비디오 48">
            <a:hlinkClick r:id="" action="ppaction://media"/>
            <a:extLst>
              <a:ext uri="{FF2B5EF4-FFF2-40B4-BE49-F238E27FC236}">
                <a16:creationId xmlns:a16="http://schemas.microsoft.com/office/drawing/2014/main" id="{1C4DBB83-C774-EF5A-27B3-18C56E7628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1243187" y="5909187"/>
            <a:ext cx="866517" cy="86651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455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1"/>
    </mc:Choice>
    <mc:Fallback>
      <p:transition spd="slow" advTm="34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E9AA5-F8E4-30EE-4AB7-0542CCC9B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추적의 어려움으로 피해 규모 확대</a:t>
            </a:r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EC1E79F-DAB6-4CEB-4EDC-D47E1F1A4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6" y="2749148"/>
            <a:ext cx="6083710" cy="2544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3912F1-E19A-0753-0580-C1341EB35FE4}"/>
              </a:ext>
            </a:extLst>
          </p:cNvPr>
          <p:cNvSpPr txBox="1"/>
          <p:nvPr/>
        </p:nvSpPr>
        <p:spPr>
          <a:xfrm>
            <a:off x="974929" y="5909187"/>
            <a:ext cx="5750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출처</a:t>
            </a:r>
            <a:r>
              <a:rPr lang="en-US" altLang="ko-KR" sz="1000"/>
              <a:t>: </a:t>
            </a:r>
            <a:r>
              <a:rPr lang="ko-KR" altLang="en-US" sz="1000"/>
              <a:t>서울신문</a:t>
            </a:r>
            <a:r>
              <a:rPr lang="en-US" altLang="ko-KR" sz="1000"/>
              <a:t>, </a:t>
            </a:r>
            <a:r>
              <a:rPr lang="ko-KR" altLang="en-US" sz="1000"/>
              <a:t>살충제 공포증 여전</a:t>
            </a:r>
            <a:r>
              <a:rPr lang="en-US" altLang="ko-KR" sz="1000"/>
              <a:t>… “</a:t>
            </a:r>
            <a:r>
              <a:rPr lang="ko-KR" altLang="en-US" sz="1000"/>
              <a:t>달걀 한 판 </a:t>
            </a:r>
            <a:r>
              <a:rPr lang="en-US" altLang="ko-KR" sz="1000"/>
              <a:t>500</a:t>
            </a:r>
            <a:r>
              <a:rPr lang="ko-KR" altLang="en-US" sz="1000"/>
              <a:t>원” 농가 줄폐업 위기</a:t>
            </a:r>
            <a:r>
              <a:rPr lang="en-US" altLang="ko-KR" sz="1000"/>
              <a:t>, </a:t>
            </a:r>
            <a:r>
              <a:rPr lang="en-US" altLang="ko-KR" sz="1000">
                <a:hlinkClick r:id="rId5"/>
              </a:rPr>
              <a:t>https://seoul.co.kr/news/newsView.php?id=20170915002002</a:t>
            </a:r>
            <a:endParaRPr lang="en-US" altLang="ko-KR" sz="1000"/>
          </a:p>
          <a:p>
            <a:endParaRPr lang="en-US" altLang="ko-KR" sz="1000"/>
          </a:p>
          <a:p>
            <a:r>
              <a:rPr lang="ko-KR" altLang="en-US" sz="1000"/>
              <a:t>세계일보</a:t>
            </a:r>
            <a:r>
              <a:rPr lang="en-US" altLang="ko-KR" sz="1000"/>
              <a:t>, ['</a:t>
            </a:r>
            <a:r>
              <a:rPr lang="ko-KR" altLang="en-US" sz="1000"/>
              <a:t>살충제 달걀</a:t>
            </a:r>
            <a:r>
              <a:rPr lang="en-US" altLang="ko-KR" sz="1000"/>
              <a:t>' </a:t>
            </a:r>
            <a:r>
              <a:rPr lang="ko-KR" altLang="en-US" sz="1000"/>
              <a:t>쇼크</a:t>
            </a:r>
            <a:r>
              <a:rPr lang="en-US" altLang="ko-KR" sz="1000"/>
              <a:t>] </a:t>
            </a:r>
            <a:r>
              <a:rPr lang="ko-KR" altLang="en-US" sz="1000"/>
              <a:t>전수조사→재조사→보완조사</a:t>
            </a:r>
            <a:r>
              <a:rPr lang="en-US" altLang="ko-KR" sz="1000"/>
              <a:t>… </a:t>
            </a:r>
            <a:r>
              <a:rPr lang="ko-KR" altLang="en-US" sz="1000"/>
              <a:t>서두르다 불신만 키웠다</a:t>
            </a:r>
          </a:p>
          <a:p>
            <a:r>
              <a:rPr lang="en-US" altLang="ko-KR" sz="1000"/>
              <a:t>https://www.segye.com/newsView/20170820001539</a:t>
            </a:r>
            <a:endParaRPr lang="ko-KR" altLang="en-US" sz="1000"/>
          </a:p>
        </p:txBody>
      </p:sp>
      <p:pic>
        <p:nvPicPr>
          <p:cNvPr id="4" name="그림 3" descr="텍스트, 메뉴, 원, 폰트이(가) 표시된 사진&#10;&#10;자동 생성된 설명">
            <a:extLst>
              <a:ext uri="{FF2B5EF4-FFF2-40B4-BE49-F238E27FC236}">
                <a16:creationId xmlns:a16="http://schemas.microsoft.com/office/drawing/2014/main" id="{C620B251-EBC8-0AC9-776C-F398DB793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29" y="1690688"/>
            <a:ext cx="3892039" cy="3602736"/>
          </a:xfrm>
          <a:prstGeom prst="rect">
            <a:avLst/>
          </a:prstGeom>
        </p:spPr>
      </p:pic>
      <p:pic>
        <p:nvPicPr>
          <p:cNvPr id="9" name="비디오 8">
            <a:hlinkClick r:id="" action="ppaction://media"/>
            <a:extLst>
              <a:ext uri="{FF2B5EF4-FFF2-40B4-BE49-F238E27FC236}">
                <a16:creationId xmlns:a16="http://schemas.microsoft.com/office/drawing/2014/main" id="{2D35D175-FC93-8321-293C-89CB018A5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12500" r="12500"/>
          <a:stretch>
            <a:fillRect/>
          </a:stretch>
        </p:blipFill>
        <p:spPr>
          <a:xfrm>
            <a:off x="11243187" y="5909187"/>
            <a:ext cx="866517" cy="86651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20331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83"/>
    </mc:Choice>
    <mc:Fallback>
      <p:transition spd="slow" advTm="14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2FF4F-F84B-62F8-DCA5-F0802DC6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커피도 안전하지 않다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11" name="내용 개체 틀 10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C7C277C4-F271-0423-4280-289E9836E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6" y="1690688"/>
            <a:ext cx="9724104" cy="4395480"/>
          </a:xfrm>
        </p:spPr>
      </p:pic>
      <p:pic>
        <p:nvPicPr>
          <p:cNvPr id="52" name="비디오 51">
            <a:hlinkClick r:id="" action="ppaction://media"/>
            <a:extLst>
              <a:ext uri="{FF2B5EF4-FFF2-40B4-BE49-F238E27FC236}">
                <a16:creationId xmlns:a16="http://schemas.microsoft.com/office/drawing/2014/main" id="{7FD3580C-1AE2-E2CC-7C36-45727D944E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1248103" y="5914103"/>
            <a:ext cx="861601" cy="8616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8055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81"/>
    </mc:Choice>
    <mc:Fallback>
      <p:transition spd="slow" advTm="16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11A414-61D6-332C-0538-D1BC1446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1" y="2857795"/>
            <a:ext cx="3143250" cy="2601119"/>
          </a:xfrm>
        </p:spPr>
        <p:txBody>
          <a:bodyPr anchor="t">
            <a:normAutofit/>
          </a:bodyPr>
          <a:lstStyle/>
          <a:p>
            <a:pPr algn="ctr"/>
            <a:r>
              <a:rPr lang="ko-KR" altLang="en-US" sz="4000"/>
              <a:t>커피 유통의 취약점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81DE9-F3A6-D5E1-40ED-2C4F51AE8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0652" y="433335"/>
            <a:ext cx="7153147" cy="6122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1800"/>
              <a:t>다국적 수입과 수출이 발생하는 산업</a:t>
            </a: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r>
              <a:rPr lang="ko-KR" altLang="en-US" sz="1800"/>
              <a:t> 기후 변화</a:t>
            </a:r>
            <a:r>
              <a:rPr lang="en-US" altLang="ko-KR" sz="1800"/>
              <a:t>, </a:t>
            </a:r>
            <a:r>
              <a:rPr lang="ko-KR" altLang="en-US" sz="1800"/>
              <a:t>각 국 간의 규제적 차이</a:t>
            </a:r>
            <a:r>
              <a:rPr lang="en-US" altLang="ko-KR" sz="1800"/>
              <a:t>, </a:t>
            </a:r>
            <a:r>
              <a:rPr lang="ko-KR" altLang="en-US" sz="1800"/>
              <a:t>수요 공급의 불균형</a:t>
            </a:r>
            <a:r>
              <a:rPr lang="en-US" altLang="ko-KR" sz="1800"/>
              <a:t>, </a:t>
            </a:r>
            <a:r>
              <a:rPr lang="ko-KR" altLang="en-US" sz="1800"/>
              <a:t>복잡한 유통 체계</a:t>
            </a: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r>
              <a:rPr lang="ko-KR" altLang="en-US" sz="1800"/>
              <a:t>원산지와 품질 검증 어려움</a:t>
            </a: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r>
              <a:rPr lang="ko-KR" altLang="en-US" sz="1800"/>
              <a:t>최종 소비자와 농부들</a:t>
            </a:r>
            <a:r>
              <a:rPr lang="en-US" altLang="ko-KR" sz="1800"/>
              <a:t>:</a:t>
            </a:r>
            <a:r>
              <a:rPr lang="ko-KR" altLang="en-US" sz="1800"/>
              <a:t> 투명성 및 시장 정보 부족으로 공정한 가격을 받지 못함</a:t>
            </a:r>
            <a:r>
              <a:rPr lang="en-US" altLang="ko-KR" sz="1800"/>
              <a:t>.</a:t>
            </a:r>
          </a:p>
          <a:p>
            <a:r>
              <a:rPr lang="ko-KR" altLang="en-US" sz="1800"/>
              <a:t>유통업자</a:t>
            </a:r>
            <a:r>
              <a:rPr lang="en-US" altLang="ko-KR" sz="1800"/>
              <a:t>: </a:t>
            </a:r>
            <a:r>
              <a:rPr lang="ko-KR" altLang="en-US" sz="1800"/>
              <a:t>복잡한 유통 과정으로 인한 비효율</a:t>
            </a:r>
            <a:r>
              <a:rPr lang="en-US" altLang="ko-KR" sz="1800"/>
              <a:t>, </a:t>
            </a:r>
            <a:r>
              <a:rPr lang="ko-KR" altLang="en-US" sz="1800"/>
              <a:t>물품 품질 관리 어려움</a:t>
            </a:r>
            <a:endParaRPr lang="en-US" altLang="ko-KR" sz="1800"/>
          </a:p>
          <a:p>
            <a:pPr marL="0" indent="0">
              <a:buNone/>
            </a:pPr>
            <a:endParaRPr lang="en-US" altLang="ko-KR" sz="1800"/>
          </a:p>
          <a:p>
            <a:pPr marL="0" indent="0">
              <a:buNone/>
            </a:pPr>
            <a:r>
              <a:rPr lang="ko-KR" altLang="en-US" sz="1800"/>
              <a:t> 커피 공급망의 전반에 품질과 지속 가능성에도 영향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4CAC25E4-2D60-15CC-0C29-9A75B074EC5A}"/>
              </a:ext>
            </a:extLst>
          </p:cNvPr>
          <p:cNvSpPr/>
          <p:nvPr/>
        </p:nvSpPr>
        <p:spPr>
          <a:xfrm>
            <a:off x="4384181" y="1654428"/>
            <a:ext cx="484632" cy="2887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E6D2F7C-0E81-1E94-B691-556848C4B7D0}"/>
              </a:ext>
            </a:extLst>
          </p:cNvPr>
          <p:cNvSpPr/>
          <p:nvPr/>
        </p:nvSpPr>
        <p:spPr>
          <a:xfrm>
            <a:off x="4384181" y="2569051"/>
            <a:ext cx="484632" cy="2887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0EEAD27-7C2E-B864-B6A8-5DFCB8FEF05F}"/>
              </a:ext>
            </a:extLst>
          </p:cNvPr>
          <p:cNvSpPr/>
          <p:nvPr/>
        </p:nvSpPr>
        <p:spPr>
          <a:xfrm>
            <a:off x="4384181" y="3350381"/>
            <a:ext cx="484632" cy="2887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9873002C-6CBF-41E7-A018-010101184DAA}"/>
              </a:ext>
            </a:extLst>
          </p:cNvPr>
          <p:cNvSpPr/>
          <p:nvPr/>
        </p:nvSpPr>
        <p:spPr>
          <a:xfrm>
            <a:off x="4384181" y="5016949"/>
            <a:ext cx="484632" cy="28874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비디오 81">
            <a:hlinkClick r:id="" action="ppaction://media"/>
            <a:extLst>
              <a:ext uri="{FF2B5EF4-FFF2-40B4-BE49-F238E27FC236}">
                <a16:creationId xmlns:a16="http://schemas.microsoft.com/office/drawing/2014/main" id="{6AD1AA54-B5BC-E654-B56A-2832B8001C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12500" r="12500"/>
          <a:stretch>
            <a:fillRect/>
          </a:stretch>
        </p:blipFill>
        <p:spPr>
          <a:xfrm>
            <a:off x="11248103" y="5914103"/>
            <a:ext cx="861600" cy="8616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004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33"/>
    </mc:Choice>
    <mc:Fallback>
      <p:transition spd="slow" advTm="35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9708C528-2798-5CBA-B482-61014C4ADA53}"/>
              </a:ext>
            </a:extLst>
          </p:cNvPr>
          <p:cNvSpPr txBox="1"/>
          <p:nvPr/>
        </p:nvSpPr>
        <p:spPr>
          <a:xfrm>
            <a:off x="728346" y="6056671"/>
            <a:ext cx="10869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참고</a:t>
            </a:r>
            <a:r>
              <a:rPr lang="en-US" altLang="ko-KR" sz="1000"/>
              <a:t>: </a:t>
            </a:r>
            <a:r>
              <a:rPr lang="ko-KR" altLang="en-US" sz="1000"/>
              <a:t>블록체인 트렌드 </a:t>
            </a:r>
            <a:r>
              <a:rPr lang="en-US" altLang="ko-KR" sz="1000"/>
              <a:t>2022-2023, </a:t>
            </a:r>
            <a:r>
              <a:rPr lang="ko-KR" altLang="en-US" sz="1000"/>
              <a:t>커넥팅랩</a:t>
            </a:r>
            <a:r>
              <a:rPr lang="en-US" altLang="ko-KR" sz="1000"/>
              <a:t>, </a:t>
            </a:r>
            <a:r>
              <a:rPr lang="ko-KR" altLang="en-US" sz="1000"/>
              <a:t>도표 </a:t>
            </a:r>
            <a:r>
              <a:rPr lang="en-US" altLang="ko-KR" sz="1000"/>
              <a:t>3-1</a:t>
            </a:r>
            <a:endParaRPr lang="ko-KR" altLang="en-US" sz="1000"/>
          </a:p>
        </p:txBody>
      </p:sp>
      <p:pic>
        <p:nvPicPr>
          <p:cNvPr id="42" name="내용 개체 틀 41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80E7B0F-803F-6926-7F93-72050D064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7" y="1474839"/>
            <a:ext cx="9642844" cy="4420189"/>
          </a:xfrm>
        </p:spPr>
      </p:pic>
      <p:sp>
        <p:nvSpPr>
          <p:cNvPr id="40" name="제목 1">
            <a:extLst>
              <a:ext uri="{FF2B5EF4-FFF2-40B4-BE49-F238E27FC236}">
                <a16:creationId xmlns:a16="http://schemas.microsoft.com/office/drawing/2014/main" id="{BD1B8FC6-AA00-8314-C7E0-13207924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/>
              <a:t>유통 산업에서 블록체인 도입의 장점</a:t>
            </a:r>
          </a:p>
        </p:txBody>
      </p:sp>
      <p:pic>
        <p:nvPicPr>
          <p:cNvPr id="49" name="그림 48" descr="텍스트, 영수증, 폰트, 번호이(가) 표시된 사진&#10;&#10;자동 생성된 설명">
            <a:extLst>
              <a:ext uri="{FF2B5EF4-FFF2-40B4-BE49-F238E27FC236}">
                <a16:creationId xmlns:a16="http://schemas.microsoft.com/office/drawing/2014/main" id="{BDC16733-4C2E-420E-EA23-E1AF7F663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56" y="2539114"/>
            <a:ext cx="9559855" cy="222953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0C098F-E5F5-EA33-4D07-ABCC872F4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956" y="4969922"/>
            <a:ext cx="9453541" cy="925106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C72E5E2-F1DC-D99B-DD8D-AD0B13003A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60968" y="5914722"/>
            <a:ext cx="9536530" cy="208179"/>
          </a:xfrm>
          <a:prstGeom prst="rect">
            <a:avLst/>
          </a:prstGeom>
        </p:spPr>
      </p:pic>
      <p:pic>
        <p:nvPicPr>
          <p:cNvPr id="110" name="비디오 109">
            <a:hlinkClick r:id="" action="ppaction://media"/>
            <a:extLst>
              <a:ext uri="{FF2B5EF4-FFF2-40B4-BE49-F238E27FC236}">
                <a16:creationId xmlns:a16="http://schemas.microsoft.com/office/drawing/2014/main" id="{ACF74267-0DA0-5DD4-1FE9-664C0D2C1B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12500" r="12500"/>
          <a:stretch>
            <a:fillRect/>
          </a:stretch>
        </p:blipFill>
        <p:spPr>
          <a:xfrm>
            <a:off x="11248722" y="5914722"/>
            <a:ext cx="860982" cy="8609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199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67"/>
    </mc:Choice>
    <mc:Fallback>
      <p:transition spd="slow" advTm="88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3E7E1-CB47-EC0C-2F88-3C4A3578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블록체인을 도입한 관리 시스템 구조도</a:t>
            </a:r>
          </a:p>
        </p:txBody>
      </p:sp>
      <p:pic>
        <p:nvPicPr>
          <p:cNvPr id="5" name="그림 4" descr="도표, 스크린샷, 텍스트이(가) 표시된 사진&#10;&#10;자동 생성된 설명">
            <a:extLst>
              <a:ext uri="{FF2B5EF4-FFF2-40B4-BE49-F238E27FC236}">
                <a16:creationId xmlns:a16="http://schemas.microsoft.com/office/drawing/2014/main" id="{24ACB190-954F-3250-7322-7F24DD903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77962"/>
            <a:ext cx="10515599" cy="4532670"/>
          </a:xfrm>
          <a:prstGeom prst="rect">
            <a:avLst/>
          </a:prstGeom>
        </p:spPr>
      </p:pic>
      <p:pic>
        <p:nvPicPr>
          <p:cNvPr id="63" name="비디오 62">
            <a:hlinkClick r:id="" action="ppaction://media"/>
            <a:extLst>
              <a:ext uri="{FF2B5EF4-FFF2-40B4-BE49-F238E27FC236}">
                <a16:creationId xmlns:a16="http://schemas.microsoft.com/office/drawing/2014/main" id="{4479A997-3ED1-B94C-76D2-76BDAD725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1233355" y="5899355"/>
            <a:ext cx="876348" cy="8763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0955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27"/>
    </mc:Choice>
    <mc:Fallback>
      <p:transition spd="slow" advTm="55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BAF7D-B590-B696-2167-81704F9C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시스템 기능도 </a:t>
            </a:r>
            <a:r>
              <a:rPr lang="en-US" altLang="ko-KR"/>
              <a:t>- </a:t>
            </a:r>
            <a:r>
              <a:rPr lang="ko-KR" altLang="en-US"/>
              <a:t>블록체인에 정보 등록</a:t>
            </a: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DD49695-9A99-8D2C-C9E8-4E0F5E5DF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42" y="2888432"/>
            <a:ext cx="4038496" cy="2500498"/>
          </a:xfrm>
          <a:prstGeom prst="rect">
            <a:avLst/>
          </a:prstGeom>
        </p:spPr>
      </p:pic>
      <p:pic>
        <p:nvPicPr>
          <p:cNvPr id="77" name="비디오 76">
            <a:hlinkClick r:id="" action="ppaction://media"/>
            <a:extLst>
              <a:ext uri="{FF2B5EF4-FFF2-40B4-BE49-F238E27FC236}">
                <a16:creationId xmlns:a16="http://schemas.microsoft.com/office/drawing/2014/main" id="{273D0592-B9BE-30FC-7E69-BD8D403E9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1225514" y="5891514"/>
            <a:ext cx="884189" cy="884189"/>
          </a:xfrm>
          <a:prstGeom prst="ellipse">
            <a:avLst/>
          </a:prstGeom>
        </p:spPr>
      </p:pic>
      <p:pic>
        <p:nvPicPr>
          <p:cNvPr id="49" name="내용 개체 틀 48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0D37518-2A39-298B-EEE8-988D341509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48775"/>
            <a:ext cx="6807315" cy="4351338"/>
          </a:xfrm>
        </p:spPr>
      </p:pic>
    </p:spTree>
    <p:extLst>
      <p:ext uri="{BB962C8B-B14F-4D97-AF65-F5344CB8AC3E}">
        <p14:creationId xmlns:p14="http://schemas.microsoft.com/office/powerpoint/2010/main" val="391227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869"/>
    </mc:Choice>
    <mc:Fallback>
      <p:transition spd="slow" advTm="94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235</Words>
  <Application>Microsoft Office PowerPoint</Application>
  <PresentationFormat>와이드스크린</PresentationFormat>
  <Paragraphs>32</Paragraphs>
  <Slides>11</Slides>
  <Notes>0</Notes>
  <HiddenSlides>0</HiddenSlides>
  <MMClips>11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Noto Sans KR</vt:lpstr>
      <vt:lpstr>맑은 고딕</vt:lpstr>
      <vt:lpstr>Arial</vt:lpstr>
      <vt:lpstr>Office 테마</vt:lpstr>
      <vt:lpstr>스마트 컨트랙트 및 프라이빗 블록체인을 활용한 물류 관리 시스템 구현 </vt:lpstr>
      <vt:lpstr>왜 커피인가?</vt:lpstr>
      <vt:lpstr>전통적 물류 관리의 문제점</vt:lpstr>
      <vt:lpstr>추적의 어려움으로 피해 규모 확대</vt:lpstr>
      <vt:lpstr>커피도 안전하지 않다.</vt:lpstr>
      <vt:lpstr>커피 유통의 취약점</vt:lpstr>
      <vt:lpstr>유통 산업에서 블록체인 도입의 장점</vt:lpstr>
      <vt:lpstr>블록체인을 도입한 관리 시스템 구조도</vt:lpstr>
      <vt:lpstr>시스템 기능도 - 블록체인에 정보 등록</vt:lpstr>
      <vt:lpstr>시스템 기능도 – 블록체인에서 정보 추적</vt:lpstr>
      <vt:lpstr>개발 기능 및 기대효과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3714</dc:creator>
  <cp:lastModifiedBy>3714</cp:lastModifiedBy>
  <cp:revision>13</cp:revision>
  <dcterms:created xsi:type="dcterms:W3CDTF">2024-10-13T06:04:10Z</dcterms:created>
  <dcterms:modified xsi:type="dcterms:W3CDTF">2024-10-24T04:37:57Z</dcterms:modified>
</cp:coreProperties>
</file>